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7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34" r:id="rId15"/>
    <p:sldId id="335" r:id="rId16"/>
    <p:sldId id="333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270" r:id="rId25"/>
    <p:sldId id="318" r:id="rId26"/>
    <p:sldId id="330" r:id="rId27"/>
    <p:sldId id="336" r:id="rId28"/>
    <p:sldId id="323" r:id="rId29"/>
    <p:sldId id="319" r:id="rId30"/>
    <p:sldId id="320" r:id="rId31"/>
    <p:sldId id="321" r:id="rId32"/>
    <p:sldId id="322" r:id="rId33"/>
    <p:sldId id="326" r:id="rId34"/>
    <p:sldId id="281" r:id="rId35"/>
    <p:sldId id="284" r:id="rId3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8"/>
    </p:embeddedFont>
    <p:embeddedFont>
      <p:font typeface="Anaheim" panose="02000503000000000000" pitchFamily="2" charset="77"/>
      <p:regular r:id="rId39"/>
    </p:embeddedFont>
    <p:embeddedFont>
      <p:font typeface="CourierNewPSMT" panose="02070309020205020404" pitchFamily="49" charset="0"/>
      <p:regular r:id="rId40"/>
      <p:bold r:id="rId41"/>
      <p:italic r:id="rId42"/>
      <p:boldItalic r:id="rId43"/>
    </p:embeddedFont>
    <p:embeddedFont>
      <p:font typeface="Euphemia" panose="020B0503040102020104" pitchFamily="34" charset="0"/>
      <p:regular r:id="rId44"/>
    </p:embeddedFont>
    <p:embeddedFont>
      <p:font typeface="Nunito Light" panose="020F0302020204030204" pitchFamily="34" charset="0"/>
      <p:regular r:id="rId45"/>
      <p:italic r:id="rId46"/>
    </p:embeddedFont>
    <p:embeddedFont>
      <p:font typeface="Overpass Mono" panose="020B0009030203020204" pitchFamily="49" charset="77"/>
      <p:regular r:id="rId47"/>
      <p:bold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Semibold" panose="02000506030000020004" pitchFamily="2" charset="0"/>
      <p:regular r:id="rId53"/>
      <p:bold r:id="rId54"/>
      <p:italic r:id="rId55"/>
      <p:boldItalic r:id="rId56"/>
    </p:embeddedFont>
    <p:embeddedFont>
      <p:font typeface="Raleway SemiBold" panose="020F0502020204030204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Condensed Light" panose="020F0302020204030204" pitchFamily="34" charset="0"/>
      <p:regular r:id="rId65"/>
      <p: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5"/>
    <p:restoredTop sz="94626"/>
  </p:normalViewPr>
  <p:slideViewPr>
    <p:cSldViewPr snapToGrid="0">
      <p:cViewPr varScale="1">
        <p:scale>
          <a:sx n="161" d="100"/>
          <a:sy n="161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3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0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EE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dirty="0"/>
              <a:t>Java Enterprise Edition (JEE) è un ambiente di sviluppo software progettato per fornire supporto sia lato server che lato client nello sviluppo di applicazioni distribuite. Le applicazioni JEE sono configurate generalmente in questo modo: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Client</a:t>
            </a:r>
            <a:r>
              <a:rPr lang="it-IT" dirty="0"/>
              <a:t>: Fornisce l'interfaccia utente attraverso la quale gli utenti interagiscono con l'applicazione.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Middle </a:t>
            </a:r>
            <a:r>
              <a:rPr lang="it-IT" b="1" dirty="0" err="1"/>
              <a:t>Tier</a:t>
            </a:r>
            <a:r>
              <a:rPr lang="it-IT" b="1" dirty="0"/>
              <a:t> (o moduli middleware)</a:t>
            </a:r>
            <a:r>
              <a:rPr lang="it-IT" dirty="0"/>
              <a:t>: Composto da uno o più moduli che offrono servizi vari e implementano la logica di business necessaria per elaborare le richieste del client.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Back-end</a:t>
            </a:r>
            <a:r>
              <a:rPr lang="it-IT" dirty="0"/>
              <a:t>: È il sistema informativo aziendale (</a:t>
            </a:r>
            <a:r>
              <a:rPr lang="it-IT" dirty="0" err="1"/>
              <a:t>enterprise</a:t>
            </a:r>
            <a:r>
              <a:rPr lang="it-IT" dirty="0"/>
              <a:t> information system, EIS) che gestisce i dati necessari per l'applicazione.</a:t>
            </a:r>
          </a:p>
          <a:p>
            <a:r>
              <a:rPr lang="it-IT" dirty="0"/>
              <a:t>L'approccio allo sviluppo delle applicazioni JEE è basato su componenti, il che significa che l'applicazione è divisa in parti riutilizzabili e intercambiabili, ognuna delle quali ha una funzione specifica. Questi componenti sono poi eseguiti in un ambiente di </a:t>
            </a:r>
            <a:r>
              <a:rPr lang="it-IT" dirty="0" err="1"/>
              <a:t>runtime</a:t>
            </a:r>
            <a:r>
              <a:rPr lang="it-IT" dirty="0"/>
              <a:t>, noto come container, che gestisce l'esecuzione dei componenti, fornisce servizi necessari come la </a:t>
            </a:r>
            <a:r>
              <a:rPr lang="it-IT" dirty="0" err="1"/>
              <a:t>transazionalità</a:t>
            </a:r>
            <a:r>
              <a:rPr lang="it-IT" dirty="0"/>
              <a:t>, la sicurezza, e la connettività al database, e si occupa della gestione delle risorse.</a:t>
            </a:r>
          </a:p>
          <a:p>
            <a:pPr marL="114300" indent="0">
              <a:buNone/>
            </a:pPr>
            <a:endParaRPr lang="it-IT" dirty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Jakarta o Java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35444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03D3BE2-6647-E20A-F0B7-2A09A09C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43" y="574482"/>
            <a:ext cx="4624914" cy="39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6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1.8 or successivi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pPr marL="114300" indent="0">
              <a:buNone/>
            </a:pPr>
            <a:endParaRPr lang="it-IT" dirty="0">
              <a:latin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it-IT" dirty="0">
                <a:latin typeface="Courier New" panose="02070309020205020404" pitchFamily="49" charset="0"/>
              </a:rPr>
              <a:t>Nelle lezioni delle giornate successive vi sono documentazioni più dettagliate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ySQL logo PNG">
            <a:extLst>
              <a:ext uri="{FF2B5EF4-FFF2-40B4-BE49-F238E27FC236}">
                <a16:creationId xmlns:a16="http://schemas.microsoft.com/office/drawing/2014/main" id="{BB26D1F5-8DAF-CBD5-A5D9-22703B4A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19" y="2214429"/>
            <a:ext cx="528039" cy="5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51;p29">
            <a:extLst>
              <a:ext uri="{FF2B5EF4-FFF2-40B4-BE49-F238E27FC236}">
                <a16:creationId xmlns:a16="http://schemas.microsoft.com/office/drawing/2014/main" id="{34D3571C-EB95-E3AA-FBB9-92A589716C62}"/>
              </a:ext>
            </a:extLst>
          </p:cNvPr>
          <p:cNvSpPr txBox="1">
            <a:spLocks/>
          </p:cNvSpPr>
          <p:nvPr/>
        </p:nvSpPr>
        <p:spPr>
          <a:xfrm flipH="1">
            <a:off x="2119108" y="2028130"/>
            <a:ext cx="179885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pPr marL="0" indent="0"/>
            <a:r>
              <a:rPr lang="it-IT" dirty="0"/>
              <a:t>Database </a:t>
            </a:r>
          </a:p>
          <a:p>
            <a:pPr marL="0" indent="0"/>
            <a:r>
              <a:rPr lang="it-IT" dirty="0" err="1"/>
              <a:t>Msql</a:t>
            </a:r>
            <a:endParaRPr lang="it-IT" dirty="0"/>
          </a:p>
          <a:p>
            <a:pPr marL="0" indent="0" algn="r"/>
            <a:endParaRPr lang="it-I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Scaricare</a:t>
            </a:r>
            <a:r>
              <a:rPr lang="en" dirty="0"/>
              <a:t> Tomcat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41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rapidamente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1332</Words>
  <Application>Microsoft Macintosh PowerPoint</Application>
  <PresentationFormat>Presentazione su schermo (16:9)</PresentationFormat>
  <Paragraphs>120</Paragraphs>
  <Slides>34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34</vt:i4>
      </vt:variant>
    </vt:vector>
  </HeadingPairs>
  <TitlesOfParts>
    <vt:vector size="50" baseType="lpstr">
      <vt:lpstr>Euphemia</vt:lpstr>
      <vt:lpstr>Roboto</vt:lpstr>
      <vt:lpstr>Proxima Nova Semibold</vt:lpstr>
      <vt:lpstr>Aharoni</vt:lpstr>
      <vt:lpstr>Overpass Mono</vt:lpstr>
      <vt:lpstr>Anaheim</vt:lpstr>
      <vt:lpstr>Roboto Condensed Light</vt:lpstr>
      <vt:lpstr>Proxima Nova</vt:lpstr>
      <vt:lpstr>Nunito Light</vt:lpstr>
      <vt:lpstr>Raleway SemiBold</vt:lpstr>
      <vt:lpstr>CourierNewPSMT</vt:lpstr>
      <vt:lpstr>Times New Roman</vt:lpstr>
      <vt:lpstr>Courier New</vt:lpstr>
      <vt:lpstr>Arial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Java EE</vt:lpstr>
      <vt:lpstr>Jakarta o Java Enterprise Edition</vt:lpstr>
      <vt:lpstr>Presentazione standard di PowerPoint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Scaricare Tomcat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33</cp:revision>
  <dcterms:modified xsi:type="dcterms:W3CDTF">2023-12-25T23:26:03Z</dcterms:modified>
</cp:coreProperties>
</file>